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Aharoni" panose="02010803020104030203" pitchFamily="2" charset="-79"/>
      <p:bold r:id="rId17"/>
    </p:embeddedFont>
    <p:embeddedFont>
      <p:font typeface="Heebo" pitchFamily="2" charset="-79"/>
      <p:regular r:id="rId18"/>
      <p:bold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C83FE2A9-41B0-07CD-0CBE-BE13C60E1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>
            <a:extLst>
              <a:ext uri="{FF2B5EF4-FFF2-40B4-BE49-F238E27FC236}">
                <a16:creationId xmlns:a16="http://schemas.microsoft.com/office/drawing/2014/main" id="{75C9CDB6-0FA9-7C94-A166-6876B0F5E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>
            <a:extLst>
              <a:ext uri="{FF2B5EF4-FFF2-40B4-BE49-F238E27FC236}">
                <a16:creationId xmlns:a16="http://schemas.microsoft.com/office/drawing/2014/main" id="{D6DCFEB1-8D56-6FF9-C256-E68F535AD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>
            <a:extLst>
              <a:ext uri="{FF2B5EF4-FFF2-40B4-BE49-F238E27FC236}">
                <a16:creationId xmlns:a16="http://schemas.microsoft.com/office/drawing/2014/main" id="{E7047627-1BE6-647F-16BB-714E8F5F63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993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AC6C3BD8-84AF-4162-E103-B7D9AE61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>
            <a:extLst>
              <a:ext uri="{FF2B5EF4-FFF2-40B4-BE49-F238E27FC236}">
                <a16:creationId xmlns:a16="http://schemas.microsoft.com/office/drawing/2014/main" id="{06C65D92-9546-69C1-F1A9-5E6DF6AA2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>
            <a:extLst>
              <a:ext uri="{FF2B5EF4-FFF2-40B4-BE49-F238E27FC236}">
                <a16:creationId xmlns:a16="http://schemas.microsoft.com/office/drawing/2014/main" id="{D4F8E1E7-3BA6-515F-E3F6-ED5AA367C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>
            <a:extLst>
              <a:ext uri="{FF2B5EF4-FFF2-40B4-BE49-F238E27FC236}">
                <a16:creationId xmlns:a16="http://schemas.microsoft.com/office/drawing/2014/main" id="{F93AC164-4DFC-F589-8D0C-876BF88F07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604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6DC7FF0B-6C6A-50AE-A1D2-276283C4F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>
            <a:extLst>
              <a:ext uri="{FF2B5EF4-FFF2-40B4-BE49-F238E27FC236}">
                <a16:creationId xmlns:a16="http://schemas.microsoft.com/office/drawing/2014/main" id="{E009A0E6-853A-0F2A-28A0-B7B93FD70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>
            <a:extLst>
              <a:ext uri="{FF2B5EF4-FFF2-40B4-BE49-F238E27FC236}">
                <a16:creationId xmlns:a16="http://schemas.microsoft.com/office/drawing/2014/main" id="{99E5D6FB-3133-B7C6-2F56-E48082B10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>
            <a:extLst>
              <a:ext uri="{FF2B5EF4-FFF2-40B4-BE49-F238E27FC236}">
                <a16:creationId xmlns:a16="http://schemas.microsoft.com/office/drawing/2014/main" id="{43C7937B-5E9D-298C-C9CB-204B8CCE9A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9402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12462D05-2864-F0E3-73B6-F6EC5A1A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>
            <a:extLst>
              <a:ext uri="{FF2B5EF4-FFF2-40B4-BE49-F238E27FC236}">
                <a16:creationId xmlns:a16="http://schemas.microsoft.com/office/drawing/2014/main" id="{7F9075A3-812F-4220-7FA1-43EC2A4B1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>
            <a:extLst>
              <a:ext uri="{FF2B5EF4-FFF2-40B4-BE49-F238E27FC236}">
                <a16:creationId xmlns:a16="http://schemas.microsoft.com/office/drawing/2014/main" id="{F6CDDAB7-9155-86CE-A69D-08A0B2654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>
            <a:extLst>
              <a:ext uri="{FF2B5EF4-FFF2-40B4-BE49-F238E27FC236}">
                <a16:creationId xmlns:a16="http://schemas.microsoft.com/office/drawing/2014/main" id="{4BB6E2E3-01E4-65C2-BE45-8FE23167A2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004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6BA42AB8-251A-1D05-CBFE-9B429F1A0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>
            <a:extLst>
              <a:ext uri="{FF2B5EF4-FFF2-40B4-BE49-F238E27FC236}">
                <a16:creationId xmlns:a16="http://schemas.microsoft.com/office/drawing/2014/main" id="{388CC14E-E250-30A9-542F-1A0A8E8FB9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>
            <a:extLst>
              <a:ext uri="{FF2B5EF4-FFF2-40B4-BE49-F238E27FC236}">
                <a16:creationId xmlns:a16="http://schemas.microsoft.com/office/drawing/2014/main" id="{664D4A18-8023-F68B-A743-CBA13D7A0C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>
            <a:extLst>
              <a:ext uri="{FF2B5EF4-FFF2-40B4-BE49-F238E27FC236}">
                <a16:creationId xmlns:a16="http://schemas.microsoft.com/office/drawing/2014/main" id="{39F7AE29-E31F-6C1F-5D29-CD7240D028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1347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115EE09C-15A7-C1CC-2267-FDA69866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>
            <a:extLst>
              <a:ext uri="{FF2B5EF4-FFF2-40B4-BE49-F238E27FC236}">
                <a16:creationId xmlns:a16="http://schemas.microsoft.com/office/drawing/2014/main" id="{0FBB6480-0842-1509-6EEC-0773044DDE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>
            <a:extLst>
              <a:ext uri="{FF2B5EF4-FFF2-40B4-BE49-F238E27FC236}">
                <a16:creationId xmlns:a16="http://schemas.microsoft.com/office/drawing/2014/main" id="{E392BAB1-E4CA-C786-D061-774A1B245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>
            <a:extLst>
              <a:ext uri="{FF2B5EF4-FFF2-40B4-BE49-F238E27FC236}">
                <a16:creationId xmlns:a16="http://schemas.microsoft.com/office/drawing/2014/main" id="{0A478090-6D79-EFD3-E520-0A29C70B0A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068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488" y="2474952"/>
            <a:ext cx="4919305" cy="327957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/>
          <p:nvPr/>
        </p:nvSpPr>
        <p:spPr>
          <a:xfrm>
            <a:off x="6854785" y="2172772"/>
            <a:ext cx="640722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Montserrat"/>
              <a:buNone/>
            </a:pPr>
            <a:r>
              <a:rPr lang="en-US" sz="4450" b="1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מחבואים</a:t>
            </a:r>
            <a:r>
              <a:rPr lang="en-US" sz="4450" b="1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 </a:t>
            </a:r>
            <a:r>
              <a:rPr lang="en-US" sz="4450" b="1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עם</a:t>
            </a:r>
            <a:r>
              <a:rPr lang="en-US" sz="4450" b="1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 אלגוריתם A*</a:t>
            </a:r>
            <a:endParaRPr sz="445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6280190" y="3221712"/>
            <a:ext cx="7556421" cy="48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משחק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מחבואים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שפיתחנו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בהשראת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הקרב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המתמיד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בין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טום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לג'רי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.</a:t>
            </a: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AA4C13B1-B082-BAF1-70E4-B0D92C401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>
            <a:extLst>
              <a:ext uri="{FF2B5EF4-FFF2-40B4-BE49-F238E27FC236}">
                <a16:creationId xmlns:a16="http://schemas.microsoft.com/office/drawing/2014/main" id="{21BE9C5A-BBB3-77F4-0906-39466E4B74EB}"/>
              </a:ext>
            </a:extLst>
          </p:cNvPr>
          <p:cNvSpPr/>
          <p:nvPr/>
        </p:nvSpPr>
        <p:spPr>
          <a:xfrm>
            <a:off x="4328356" y="544949"/>
            <a:ext cx="5973687" cy="6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lang="he-IL" sz="32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מסך בחירת רמת קושי נגד שחקן מחשב</a:t>
            </a:r>
            <a:endParaRPr sz="32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77918-B0F0-5370-9347-40A7722F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47" y="1164312"/>
            <a:ext cx="8454706" cy="67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0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D4706CE9-39E5-1F8A-F493-C9616670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>
            <a:extLst>
              <a:ext uri="{FF2B5EF4-FFF2-40B4-BE49-F238E27FC236}">
                <a16:creationId xmlns:a16="http://schemas.microsoft.com/office/drawing/2014/main" id="{2C846218-193F-65C7-E119-F194B5183441}"/>
              </a:ext>
            </a:extLst>
          </p:cNvPr>
          <p:cNvSpPr/>
          <p:nvPr/>
        </p:nvSpPr>
        <p:spPr>
          <a:xfrm>
            <a:off x="4837747" y="544949"/>
            <a:ext cx="4954905" cy="6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lang="he-IL" sz="32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התחלת המשחק</a:t>
            </a:r>
            <a:endParaRPr sz="32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D4E0F-47A6-AFAF-DB30-E62321A2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199" y="1164312"/>
            <a:ext cx="8442000" cy="67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3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B681083F-4500-405E-3092-709B1260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>
            <a:extLst>
              <a:ext uri="{FF2B5EF4-FFF2-40B4-BE49-F238E27FC236}">
                <a16:creationId xmlns:a16="http://schemas.microsoft.com/office/drawing/2014/main" id="{9F60276E-2B14-0277-89FA-339CEAA04D86}"/>
              </a:ext>
            </a:extLst>
          </p:cNvPr>
          <p:cNvSpPr/>
          <p:nvPr/>
        </p:nvSpPr>
        <p:spPr>
          <a:xfrm>
            <a:off x="4837748" y="544949"/>
            <a:ext cx="4954905" cy="6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lang="he-IL" sz="32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ניצחון של שחקן ראשון</a:t>
            </a:r>
            <a:endParaRPr sz="32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F6881-5E0D-A1C5-3B2F-431091F6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09" y="1164312"/>
            <a:ext cx="8445981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9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B435AC10-8FFC-77DD-A075-0BA7A23FB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>
            <a:extLst>
              <a:ext uri="{FF2B5EF4-FFF2-40B4-BE49-F238E27FC236}">
                <a16:creationId xmlns:a16="http://schemas.microsoft.com/office/drawing/2014/main" id="{FC2E039A-A88A-654D-5775-7A91CC37D127}"/>
              </a:ext>
            </a:extLst>
          </p:cNvPr>
          <p:cNvSpPr/>
          <p:nvPr/>
        </p:nvSpPr>
        <p:spPr>
          <a:xfrm>
            <a:off x="4837748" y="544949"/>
            <a:ext cx="4954905" cy="6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lang="he-IL" sz="3200" dirty="0">
                <a:latin typeface="Aharoni" panose="02010803020104030203" pitchFamily="2" charset="-79"/>
                <a:cs typeface="Aharoni" panose="02010803020104030203" pitchFamily="2" charset="-79"/>
                <a:sym typeface="Montserrat"/>
              </a:rPr>
              <a:t>חסימות מסלול</a:t>
            </a:r>
            <a:endParaRPr sz="32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A3AC8-F2F8-3CC3-2867-A3651382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00" y="1164312"/>
            <a:ext cx="8550000" cy="68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72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1B562181-EAB7-59A2-DCA2-E0B84729B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>
            <a:extLst>
              <a:ext uri="{FF2B5EF4-FFF2-40B4-BE49-F238E27FC236}">
                <a16:creationId xmlns:a16="http://schemas.microsoft.com/office/drawing/2014/main" id="{8C2A7773-8238-B193-DB33-24096E2DC247}"/>
              </a:ext>
            </a:extLst>
          </p:cNvPr>
          <p:cNvSpPr/>
          <p:nvPr/>
        </p:nvSpPr>
        <p:spPr>
          <a:xfrm>
            <a:off x="4837748" y="544949"/>
            <a:ext cx="4954905" cy="6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lang="he-IL" sz="32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הדרכה לשחקן</a:t>
            </a:r>
            <a:endParaRPr sz="32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FE22B-B6BE-1A0D-10B9-AF5A2D6A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00" y="1164312"/>
            <a:ext cx="8550000" cy="68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4479905" y="137222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Montserrat"/>
              <a:buNone/>
            </a:pPr>
            <a:r>
              <a:rPr lang="en-US" sz="4450" b="0" i="0" u="none" strike="noStrike" cap="non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מהו המשחק?</a:t>
            </a:r>
            <a:endParaRPr sz="4450" b="0" i="0" u="none" strike="noStrike" cap="none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7428607" y="2421164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10766881" y="26555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על המשחק</a:t>
            </a:r>
            <a:endParaRPr sz="2200" b="0" i="0" u="none" strike="noStrike" cap="none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7663041" y="3146017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המשחק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שמימשנו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הוא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משחק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מחבואים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בין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שני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שחקנים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או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שחקן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מול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מחשב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בשתי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רמות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קושי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.</a:t>
            </a:r>
            <a:endParaRPr sz="175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793730" y="2421164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132123" y="26555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לוח אינטראקטיבי</a:t>
            </a:r>
            <a:endParaRPr sz="2200" b="0" i="0" u="none" strike="noStrike" cap="none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1028164" y="3146017"/>
            <a:ext cx="5939195" cy="84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משחק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אינטראקטיבי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המתרחש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על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לוח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משחק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בגודל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he-IL" sz="175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10*10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המספק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מרחב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תמרון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רחב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.</a:t>
            </a:r>
            <a:endParaRPr sz="175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7428607" y="4333070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10766881" y="45675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הדמות המתחבאת</a:t>
            </a:r>
            <a:endParaRPr sz="2200" b="0" i="0" u="none" strike="noStrike" cap="none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7663041" y="5057922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דמות אחת מתחבאת באופן אקראי באחד מנקודות המסתור האפשריות בלוח.</a:t>
            </a:r>
            <a:endParaRPr sz="1750" b="0" i="0" u="none" strike="noStrike" cap="none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1" name="Google Shape;71;p12"/>
          <p:cNvSpPr/>
          <p:nvPr/>
        </p:nvSpPr>
        <p:spPr>
          <a:xfrm>
            <a:off x="793730" y="4333070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4132123" y="45675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מודים שונים</a:t>
            </a:r>
            <a:endParaRPr sz="2200" b="0" i="0" u="none" strike="noStrike" cap="none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1028164" y="4921834"/>
            <a:ext cx="5939195" cy="86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 rtl="1">
              <a:lnSpc>
                <a:spcPct val="162857"/>
              </a:lnSpc>
              <a:buSzPts val="1750"/>
            </a:pPr>
            <a:r>
              <a:rPr lang="he-IL" sz="175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המשחק מציע שני מצבי משחק: שחקן מול שחקן, או שחקן מול מחשב, ובכך מוסיף אלמנט תחרותי לחוויית המשחק.</a:t>
            </a:r>
            <a:endParaRPr sz="1750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 descr="Cartoon cats and dogs in a doghouse&#10;&#10;AI-generated content may be incorrect.">
            <a:extLst>
              <a:ext uri="{FF2B5EF4-FFF2-40B4-BE49-F238E27FC236}">
                <a16:creationId xmlns:a16="http://schemas.microsoft.com/office/drawing/2014/main" id="{F517249B-FB73-84D3-825F-018A5D02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6" y="5671331"/>
            <a:ext cx="3716066" cy="23720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4479965" y="197929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Montserrat"/>
              <a:buNone/>
            </a:pPr>
            <a:r>
              <a:rPr lang="en-US" sz="4450" b="0" i="0" u="none" strike="noStrike" cap="non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כללי המשחק</a:t>
            </a:r>
            <a:endParaRPr sz="4450" b="0" i="0" u="none" strike="noStrike" cap="none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13326308" y="31417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pic>
        <p:nvPicPr>
          <p:cNvPr id="81" name="Google Shape;81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11379" y="318420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10264259" y="3184150"/>
            <a:ext cx="2835235" cy="51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endParaRPr sz="28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9595821" y="3709988"/>
            <a:ext cx="3503673" cy="107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כל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שחקן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יכול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לזוז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צעד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אחד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בתורו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he-IL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למעלה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למטה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שמאלה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ימינה</a:t>
            </a:r>
            <a:r>
              <a:rPr lang="he-IL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)</a:t>
            </a: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8884206" y="31417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pic>
        <p:nvPicPr>
          <p:cNvPr id="85" name="Google Shape;85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9276" y="318420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5672239" y="3194908"/>
            <a:ext cx="2985153" cy="51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מהלכים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מיוחדים</a:t>
            </a:r>
            <a:endParaRPr sz="28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4867335" y="3709987"/>
            <a:ext cx="3790057" cy="35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פעם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אחת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בלבד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במשחק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ניתן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להניח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מחסום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אופקי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או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אנכי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בגודל2x1 </a:t>
            </a:r>
            <a:r>
              <a:rPr lang="he-IL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או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להזיז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הדמות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המתחבאת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למיקום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אקראי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חדש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בנוסף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מופיעה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קופסאת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מתנה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במקום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אקראי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על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לוח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המשחק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, שחקן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שלוקח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המתנה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מקפיא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היריב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שלו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ל-2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תורות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.</a:t>
            </a: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4442103" y="31417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pic>
        <p:nvPicPr>
          <p:cNvPr id="89" name="Google Shape;89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7173" y="318420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793790" y="3709988"/>
            <a:ext cx="3421499" cy="158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המשחק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מסתיים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ברגע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שאחד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השחקנים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מוצא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הדמות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המתחבאת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Heebo"/>
              </a:rPr>
              <a:t>.</a:t>
            </a:r>
            <a:endParaRPr sz="20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Google Shape;86;p13">
            <a:extLst>
              <a:ext uri="{FF2B5EF4-FFF2-40B4-BE49-F238E27FC236}">
                <a16:creationId xmlns:a16="http://schemas.microsoft.com/office/drawing/2014/main" id="{FF636C94-A961-057A-8BDC-EC94138EABD8}"/>
              </a:ext>
            </a:extLst>
          </p:cNvPr>
          <p:cNvSpPr/>
          <p:nvPr/>
        </p:nvSpPr>
        <p:spPr>
          <a:xfrm>
            <a:off x="1230136" y="3194908"/>
            <a:ext cx="2985153" cy="51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he-IL" sz="2800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סיום המשחק</a:t>
            </a:r>
            <a:endParaRPr sz="2800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74D40361-130D-4CF9-B030-CCB8F0510986}"/>
              </a:ext>
            </a:extLst>
          </p:cNvPr>
          <p:cNvSpPr/>
          <p:nvPr/>
        </p:nvSpPr>
        <p:spPr>
          <a:xfrm>
            <a:off x="10114341" y="3194908"/>
            <a:ext cx="2985153" cy="51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 rtl="1">
              <a:lnSpc>
                <a:spcPct val="125000"/>
              </a:lnSpc>
              <a:buSzPts val="2200"/>
            </a:pPr>
            <a:r>
              <a:rPr lang="he-IL" sz="2800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  <a:sym typeface="Montserrat"/>
              </a:rPr>
              <a:t>תנועה מוגבלת</a:t>
            </a:r>
            <a:endParaRPr lang="he-IL" sz="2800" dirty="0"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pic>
        <p:nvPicPr>
          <p:cNvPr id="6" name="Picture 5" descr="Cartoon cat running towards a mouse&#10;&#10;AI-generated content may be incorrect.">
            <a:extLst>
              <a:ext uri="{FF2B5EF4-FFF2-40B4-BE49-F238E27FC236}">
                <a16:creationId xmlns:a16="http://schemas.microsoft.com/office/drawing/2014/main" id="{0E774009-200A-2A60-37D8-03E0D92A5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757" y="5163671"/>
            <a:ext cx="256032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4052411" y="1971766"/>
            <a:ext cx="652557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Montserrat"/>
              <a:buNone/>
            </a:pPr>
            <a:r>
              <a:rPr lang="en-US" sz="44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האלגוריתם ופונקציית הערכה</a:t>
            </a:r>
            <a:endParaRPr sz="445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793790" y="3134173"/>
            <a:ext cx="13042821" cy="98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r" rtl="1">
              <a:lnSpc>
                <a:spcPct val="162857"/>
              </a:lnSpc>
              <a:buSzPts val="1750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האלגוריתם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המרכזי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שבו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השתמשנו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הוא</a:t>
            </a:r>
            <a:r>
              <a:rPr lang="he-IL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A</a:t>
            </a:r>
            <a:r>
              <a:rPr lang="he-IL" sz="2000" dirty="0"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*,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המיועד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למציאת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המסלול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הקצר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ביותר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אל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הדמות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המתחבאת</a:t>
            </a:r>
            <a:r>
              <a:rPr lang="he-IL" sz="2000" dirty="0"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תוך התחשבות בחסימות שעל לוח המשחק</a:t>
            </a:r>
          </a:p>
          <a:p>
            <a:pPr lvl="0" algn="r" rtl="1">
              <a:lnSpc>
                <a:spcPct val="162857"/>
              </a:lnSpc>
              <a:buSzPts val="1750"/>
            </a:pPr>
            <a:r>
              <a:rPr lang="he-IL" sz="2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A*</a:t>
            </a:r>
            <a:r>
              <a:rPr lang="he-IL" sz="2000" dirty="0">
                <a:latin typeface="Aharoni" panose="02010803020104030203" pitchFamily="2" charset="-79"/>
                <a:cs typeface="Aharoni" panose="02010803020104030203" pitchFamily="2" charset="-79"/>
              </a:rPr>
              <a:t> עוזר למחשב ולשחקנים לבחור צעדים חכמים, ומאפשר לתכנן חסימות או לעקוף מכשולים בדרך ליעד(עבור שחקן מחשב).</a:t>
            </a:r>
            <a:endParaRPr sz="20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10736133" y="4816182"/>
            <a:ext cx="3100478" cy="5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פונקציית הערכה</a:t>
            </a:r>
            <a:endParaRPr sz="28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793790" y="5510675"/>
            <a:ext cx="13042821" cy="37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פונקציית הערכה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היא</a:t>
            </a:r>
            <a:r>
              <a:rPr lang="en-US" sz="2000" b="0" i="1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f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(n) = g(n) + h(n)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,</a:t>
            </a:r>
            <a:r>
              <a:rPr lang="he-IL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כאשר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h(n)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he-IL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מייצג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מרחק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מנהטן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ליעד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.</a:t>
            </a:r>
            <a:endParaRPr sz="20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 descr="Cartoon cat holding a mouse&#10;&#10;AI-generated content may be incorrect.">
            <a:extLst>
              <a:ext uri="{FF2B5EF4-FFF2-40B4-BE49-F238E27FC236}">
                <a16:creationId xmlns:a16="http://schemas.microsoft.com/office/drawing/2014/main" id="{25F395ED-AA2D-03F2-FDCD-C89D677D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1668"/>
            <a:ext cx="5715000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50CEFC-B61A-DD85-95E2-A8C7993F1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81404"/>
              </p:ext>
            </p:extLst>
          </p:nvPr>
        </p:nvGraphicFramePr>
        <p:xfrm>
          <a:off x="1648607" y="1387772"/>
          <a:ext cx="11333184" cy="6349635"/>
        </p:xfrm>
        <a:graphic>
          <a:graphicData uri="http://schemas.openxmlformats.org/drawingml/2006/table">
            <a:tbl>
              <a:tblPr/>
              <a:tblGrid>
                <a:gridCol w="3777728">
                  <a:extLst>
                    <a:ext uri="{9D8B030D-6E8A-4147-A177-3AD203B41FA5}">
                      <a16:colId xmlns:a16="http://schemas.microsoft.com/office/drawing/2014/main" val="3110220420"/>
                    </a:ext>
                  </a:extLst>
                </a:gridCol>
                <a:gridCol w="3777728">
                  <a:extLst>
                    <a:ext uri="{9D8B030D-6E8A-4147-A177-3AD203B41FA5}">
                      <a16:colId xmlns:a16="http://schemas.microsoft.com/office/drawing/2014/main" val="1917531241"/>
                    </a:ext>
                  </a:extLst>
                </a:gridCol>
                <a:gridCol w="3777728">
                  <a:extLst>
                    <a:ext uri="{9D8B030D-6E8A-4147-A177-3AD203B41FA5}">
                      <a16:colId xmlns:a16="http://schemas.microsoft.com/office/drawing/2014/main" val="2235646898"/>
                    </a:ext>
                  </a:extLst>
                </a:gridCol>
              </a:tblGrid>
              <a:tr h="705515">
                <a:tc>
                  <a:txBody>
                    <a:bodyPr/>
                    <a:lstStyle/>
                    <a:p>
                      <a:pPr algn="ctr" rtl="1">
                        <a:buNone/>
                      </a:pPr>
                      <a:r>
                        <a:rPr lang="he-IL" sz="20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רמה קשה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>
                        <a:buNone/>
                      </a:pPr>
                      <a:r>
                        <a:rPr lang="he-IL" sz="20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רמה רגילה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>
                        <a:buNone/>
                      </a:pPr>
                      <a:r>
                        <a:rPr lang="he-IL" sz="20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מאפיין בהתנהגות המחשב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508393"/>
                  </a:ext>
                </a:extLst>
              </a:tr>
              <a:tr h="705515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מחשב ציון לפי עומק, מסלול, והשפעה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בודק רק מרחקים פשוטים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❓ קבלת החלטות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219185"/>
                  </a:ext>
                </a:extLst>
              </a:tr>
              <a:tr h="705515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חוזה את התקדמות השחקן מראש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מגיב כשהשחקן מתקרב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🔁 התאמה למצבי המשחק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587677"/>
                  </a:ext>
                </a:extLst>
              </a:tr>
              <a:tr h="705515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חוסם גם כשהוא מוביל כדי לשמר יתרון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חוסם רק אם השחקן קרוב מדי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🧱 חסימות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15094"/>
                  </a:ext>
                </a:extLst>
              </a:tr>
              <a:tr h="705515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בוחר את החסימה עם ציון גבוה לפי נוסחה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חסימה ראשונה שעובדת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📊 חישוב שיקולי חסימה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411127"/>
                  </a:ext>
                </a:extLst>
              </a:tr>
              <a:tr h="705515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משתמש ב־</a:t>
                      </a:r>
                      <a:r>
                        <a:rPr lang="en-US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A* </a:t>
                      </a: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כדי לחסום מסלול עתידי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לא קיים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🗺️ חיזוי מסלול השחקן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391017"/>
                  </a:ext>
                </a:extLst>
              </a:tr>
              <a:tr h="705515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בוחר תנועה שגם מפריעה לשחקן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בוחר תנועה שמקרבת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🔄 תנועה לעבר ג׳רי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044902"/>
                  </a:ext>
                </a:extLst>
              </a:tr>
              <a:tr h="705515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בודק גם מהלכים עתידיים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לא חוזר למקום הקודם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🚫 מניעת חזרה אחורה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890774"/>
                  </a:ext>
                </a:extLst>
              </a:tr>
              <a:tr h="705515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גם כטקטיקה מפתיעה לשבור את הקצב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כשממש בפיגור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🎯 שימוש ב </a:t>
                      </a:r>
                      <a:r>
                        <a:rPr lang="en-US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Warn Jerry"</a:t>
                      </a:r>
                      <a:r>
                        <a:rPr lang="he-IL" sz="20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" 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925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BA9F91-FAC6-8A59-3CFD-A374A8046374}"/>
              </a:ext>
            </a:extLst>
          </p:cNvPr>
          <p:cNvSpPr txBox="1"/>
          <p:nvPr/>
        </p:nvSpPr>
        <p:spPr>
          <a:xfrm>
            <a:off x="3994576" y="388622"/>
            <a:ext cx="664124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800" dirty="0">
                <a:latin typeface="Aharoni" panose="02010803020104030203" pitchFamily="2" charset="-79"/>
                <a:cs typeface="Aharoni" panose="02010803020104030203" pitchFamily="2" charset="-79"/>
              </a:rPr>
              <a:t>אלגוריתם חכם של המחשב</a:t>
            </a:r>
          </a:p>
        </p:txBody>
      </p:sp>
      <p:pic>
        <p:nvPicPr>
          <p:cNvPr id="2" name="Picture 1" descr="Cartoon of a dinosaur&#10;&#10;AI-generated content may be incorrect.">
            <a:extLst>
              <a:ext uri="{FF2B5EF4-FFF2-40B4-BE49-F238E27FC236}">
                <a16:creationId xmlns:a16="http://schemas.microsoft.com/office/drawing/2014/main" id="{FF161F1B-EC50-39D3-B609-A1E63FEC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07577" y="0"/>
            <a:ext cx="3469961" cy="19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9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4479905" y="170657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Montserrat"/>
              <a:buNone/>
            </a:pPr>
            <a:r>
              <a:rPr lang="en-US" sz="44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שפת</a:t>
            </a:r>
            <a:r>
              <a:rPr lang="en-US" sz="44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44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תכנות</a:t>
            </a:r>
            <a:r>
              <a:rPr lang="en-US" sz="44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44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וספריות</a:t>
            </a:r>
            <a:endParaRPr sz="445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10972801" y="2986784"/>
            <a:ext cx="2863810" cy="71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בחירת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פייתון</a:t>
            </a:r>
            <a:endParaRPr sz="28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2054710" y="3691209"/>
            <a:ext cx="1178190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פרויקט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זה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פותח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באמצעות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Python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, </a:t>
            </a:r>
            <a:r>
              <a:rPr lang="he-IL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שנבחרה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בזכות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קלות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הפיתוח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שלה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.</a:t>
            </a:r>
            <a:endParaRPr sz="20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10972801" y="4762083"/>
            <a:ext cx="2863810" cy="54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ספריית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Pygame</a:t>
            </a:r>
            <a:endParaRPr sz="28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793789" y="531009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לצורך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פיתוח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הממשק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הגרפי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השתמשנו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בספריית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Pygame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,</a:t>
            </a:r>
            <a:r>
              <a:rPr lang="he-IL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המאפשרת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אינטגרציה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נוחה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עם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האלגוריתם.</a:t>
            </a:r>
            <a:endParaRPr sz="20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2" name="Picture 4" descr="Pygame Logos Page — pygame v2.6.0 documentation">
            <a:extLst>
              <a:ext uri="{FF2B5EF4-FFF2-40B4-BE49-F238E27FC236}">
                <a16:creationId xmlns:a16="http://schemas.microsoft.com/office/drawing/2014/main" id="{BB474BEE-861A-7B77-10F6-0563ADF4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66" y="6221018"/>
            <a:ext cx="3138661" cy="88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4479965" y="133778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Montserrat"/>
              <a:buNone/>
            </a:pPr>
            <a:r>
              <a:rPr lang="en-US" sz="44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אתגרים וקשיים</a:t>
            </a:r>
            <a:endParaRPr sz="445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7" name="Google Shape;117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2540" y="250019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9640491" y="27270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אלגוריתם שחקן מחשב</a:t>
            </a:r>
            <a:endParaRPr sz="22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793790" y="3217426"/>
            <a:ext cx="11681936" cy="4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מימוש אלגוריתם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יריב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לשחקן מחשב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אשר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משתמש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בכלי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המשחק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בצורה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חכמה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.</a:t>
            </a:r>
            <a:endParaRPr sz="20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0" name="Google Shape;120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02540" y="386107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9499003" y="4087892"/>
            <a:ext cx="2976724" cy="49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תזוזת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המתחבא</a:t>
            </a:r>
            <a:endParaRPr sz="28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793790" y="4578310"/>
            <a:ext cx="11681936" cy="4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מימוש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תזוזת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הדמות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המתחבאת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בזמן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אמת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תוך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שמירה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על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דינמיות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.</a:t>
            </a:r>
            <a:endParaRPr sz="20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3" name="Google Shape;123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02540" y="5221962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9412941" y="5448776"/>
            <a:ext cx="3062785" cy="49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התאמת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A*</a:t>
            </a:r>
            <a:endParaRPr sz="28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93790" y="5939195"/>
            <a:ext cx="1168193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התאמת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אלגוריתם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A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*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he-IL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למרחב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המתעדכן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עם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כל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תנועה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של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השחקנים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וכאשר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שחקנים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מוסיפים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מחסומים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או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מזיזים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הדמות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המתחבאת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.</a:t>
            </a:r>
            <a:endParaRPr sz="20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4371915" y="1240197"/>
            <a:ext cx="588656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Montserrat"/>
              <a:buNone/>
            </a:pPr>
            <a:r>
              <a:rPr lang="en-US" sz="44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שינויים</a:t>
            </a:r>
            <a:r>
              <a:rPr lang="en-US" sz="44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44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מההצעה</a:t>
            </a:r>
            <a:r>
              <a:rPr lang="en-US" sz="44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44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המקורית</a:t>
            </a:r>
            <a:endParaRPr sz="445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9640191" y="295124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10320753" y="3185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שיפורים גרפיים</a:t>
            </a:r>
            <a:endParaRPr sz="2200" b="0" i="0" u="none" strike="noStrike" cap="none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9874626" y="3676096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שדרגנו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את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חיווי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החם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/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קר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עם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צבעים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,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ושיפרנו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את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הממשק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הכללי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לחוויה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ויזואלית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טובה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יותר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.</a:t>
            </a:r>
            <a:endParaRPr sz="175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5217020" y="295124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736966" y="3185678"/>
            <a:ext cx="315646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דרגות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קושי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נגד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שחקן מחשב</a:t>
            </a:r>
            <a:endParaRPr sz="220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5451454" y="3676096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הוספנו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שתי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רמות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קושי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לשחקן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מול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מחשב,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רמה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רגילה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ורמה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קשה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.</a:t>
            </a:r>
            <a:endParaRPr sz="175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793848" y="295124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CEC99"/>
          </a:solidFill>
          <a:ln w="9525" cap="flat" cmpd="sng">
            <a:solidFill>
              <a:srgbClr val="E2D2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1474409" y="3185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הוספת מתנה</a:t>
            </a:r>
            <a:endParaRPr sz="2200" b="0" i="0" u="none" strike="noStrike" cap="none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1028282" y="3676096"/>
            <a:ext cx="3727490" cy="93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Heebo"/>
              <a:buNone/>
            </a:pP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כאשר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שחקן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מוצא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את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המתנה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הוא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מקפיא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את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היריב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 ל-2 </a:t>
            </a:r>
            <a:r>
              <a:rPr lang="en-US" sz="175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תורות</a:t>
            </a:r>
            <a:r>
              <a:rPr lang="en-US" sz="175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Heebo"/>
                <a:cs typeface="Aharoni" panose="02010803020104030203" pitchFamily="2" charset="-79"/>
                <a:sym typeface="Heebo"/>
              </a:rPr>
              <a:t>.</a:t>
            </a:r>
            <a:endParaRPr sz="1750" b="0" i="0" u="none" strike="noStrike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 descr="A yellow box with blue ribbon&#10;&#10;AI-generated content may be incorrect.">
            <a:extLst>
              <a:ext uri="{FF2B5EF4-FFF2-40B4-BE49-F238E27FC236}">
                <a16:creationId xmlns:a16="http://schemas.microsoft.com/office/drawing/2014/main" id="{383E2943-6A7E-CFFB-66B8-CCA021AC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68" y="4220450"/>
            <a:ext cx="1395637" cy="1361505"/>
          </a:xfrm>
          <a:prstGeom prst="rect">
            <a:avLst/>
          </a:prstGeom>
        </p:spPr>
      </p:pic>
      <p:pic>
        <p:nvPicPr>
          <p:cNvPr id="5" name="Picture 4" descr="A colorful drawing of a person holding a pencil&#10;&#10;AI-generated content may be incorrect.">
            <a:extLst>
              <a:ext uri="{FF2B5EF4-FFF2-40B4-BE49-F238E27FC236}">
                <a16:creationId xmlns:a16="http://schemas.microsoft.com/office/drawing/2014/main" id="{9AB6C68C-F796-1C40-4D52-BD205E090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24718">
            <a:off x="12485069" y="2138266"/>
            <a:ext cx="1528482" cy="1361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F0B68E4C-8B52-B17F-25E9-6C31A8B6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>
            <a:extLst>
              <a:ext uri="{FF2B5EF4-FFF2-40B4-BE49-F238E27FC236}">
                <a16:creationId xmlns:a16="http://schemas.microsoft.com/office/drawing/2014/main" id="{CDA5794A-4C74-1721-5E43-8FDEEF454043}"/>
              </a:ext>
            </a:extLst>
          </p:cNvPr>
          <p:cNvSpPr/>
          <p:nvPr/>
        </p:nvSpPr>
        <p:spPr>
          <a:xfrm>
            <a:off x="4837747" y="268941"/>
            <a:ext cx="4954905" cy="65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lang="en-US" sz="39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צילום</a:t>
            </a:r>
            <a:r>
              <a:rPr lang="en-US" sz="39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39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מסך</a:t>
            </a:r>
            <a:r>
              <a:rPr lang="en-US" sz="39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 </a:t>
            </a:r>
            <a:r>
              <a:rPr lang="en-US" sz="3900" b="0" i="0" u="none" strike="noStrike" cap="none" dirty="0" err="1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מהמשחק</a:t>
            </a:r>
            <a:endParaRPr lang="he-IL" sz="3900" b="0" i="0" u="none" strike="noStrike" cap="none" dirty="0">
              <a:latin typeface="Aharoni" panose="02010803020104030203" pitchFamily="2" charset="-79"/>
              <a:ea typeface="Montserrat"/>
              <a:cs typeface="Aharoni" panose="02010803020104030203" pitchFamily="2" charset="-79"/>
              <a:sym typeface="Montserrat"/>
            </a:endParaRPr>
          </a:p>
          <a:p>
            <a:pPr marL="0" marR="0" lvl="0" indent="0" algn="ctr" rtl="1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lang="he-IL" sz="3900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י</a:t>
            </a:r>
            <a:endParaRPr lang="en-US" sz="3900" b="0" i="0" u="none" strike="noStrike" cap="none" dirty="0">
              <a:solidFill>
                <a:srgbClr val="000000"/>
              </a:solidFill>
              <a:latin typeface="Aharoni" panose="02010803020104030203" pitchFamily="2" charset="-79"/>
              <a:ea typeface="Montserrat"/>
              <a:cs typeface="Aharoni" panose="02010803020104030203" pitchFamily="2" charset="-79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8F0A7-7CA1-3A4F-0A7C-30FA2C790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74" y="1282646"/>
            <a:ext cx="8521048" cy="6796347"/>
          </a:xfrm>
          <a:prstGeom prst="rect">
            <a:avLst/>
          </a:prstGeom>
        </p:spPr>
      </p:pic>
      <p:sp>
        <p:nvSpPr>
          <p:cNvPr id="2" name="Google Shape;146;p18">
            <a:extLst>
              <a:ext uri="{FF2B5EF4-FFF2-40B4-BE49-F238E27FC236}">
                <a16:creationId xmlns:a16="http://schemas.microsoft.com/office/drawing/2014/main" id="{18C6EA5B-A111-0891-131B-35A2EE4D7E30}"/>
              </a:ext>
            </a:extLst>
          </p:cNvPr>
          <p:cNvSpPr/>
          <p:nvPr/>
        </p:nvSpPr>
        <p:spPr>
          <a:xfrm>
            <a:off x="6002065" y="716627"/>
            <a:ext cx="2626267" cy="65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lang="he-IL" sz="3200" b="0" i="0" u="none" strike="noStrike" cap="none" dirty="0">
                <a:solidFill>
                  <a:srgbClr val="000000"/>
                </a:solidFill>
                <a:latin typeface="Aharoni" panose="02010803020104030203" pitchFamily="2" charset="-79"/>
                <a:ea typeface="Montserrat"/>
                <a:cs typeface="Aharoni" panose="02010803020104030203" pitchFamily="2" charset="-79"/>
                <a:sym typeface="Montserrat"/>
              </a:rPr>
              <a:t>מסך ראשי</a:t>
            </a:r>
            <a:endParaRPr lang="en-US" sz="3200" b="0" i="0" u="none" strike="noStrike" cap="none" dirty="0">
              <a:solidFill>
                <a:srgbClr val="000000"/>
              </a:solidFill>
              <a:latin typeface="Aharoni" panose="02010803020104030203" pitchFamily="2" charset="-79"/>
              <a:ea typeface="Montserrat"/>
              <a:cs typeface="Aharoni" panose="02010803020104030203" pitchFamily="2" charset="-79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418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543</Words>
  <Application>Microsoft Office PowerPoint</Application>
  <PresentationFormat>Custom</PresentationFormat>
  <Paragraphs>91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Montserrat</vt:lpstr>
      <vt:lpstr>Calibri</vt:lpstr>
      <vt:lpstr>Aharoni</vt:lpstr>
      <vt:lpstr>Heebo</vt:lpstr>
      <vt:lpstr>Verdana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pavel butov</dc:creator>
  <cp:lastModifiedBy>pavel butov</cp:lastModifiedBy>
  <cp:revision>13</cp:revision>
  <dcterms:modified xsi:type="dcterms:W3CDTF">2025-07-20T14:58:10Z</dcterms:modified>
</cp:coreProperties>
</file>